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icolage Grotesque Semi Bold" panose="020B0604020202020204" charset="0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Inter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613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Optimizing Food Delivery Time Prediction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Inaccurate delivery estimates plague food delivery platforms, leading to customer dissatisfaction and operational inefficiencies. This project focuses on developing a robust machine learning solution to predict delivery times more accurately, enhancing customer trust and streamlining logistics.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96754"/>
            <a:ext cx="1376124" cy="426244"/>
          </a:xfrm>
          <a:prstGeom prst="roundRect">
            <a:avLst>
              <a:gd name="adj" fmla="val 17880"/>
            </a:avLst>
          </a:prstGeom>
          <a:solidFill>
            <a:srgbClr val="F8ECD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764738"/>
            <a:ext cx="110394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 STEPS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13723"/>
            <a:ext cx="767119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Scalability &amp; Future Enhancements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21208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solution is built with scalability and continuous improvement in mind.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2965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Current Capabilities: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546872"/>
            <a:ext cx="6244709" cy="2415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moderate-scale datasets efficiently.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periodic retraining with fresh delivery data.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Enables real-time prediction for dynamic environments.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Cross-validation validates model stability and generalization.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965728"/>
            <a:ext cx="3028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Future Improvements: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546872"/>
            <a:ext cx="6244709" cy="233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of real-time traffic data for enhanced accuracy.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Incorporation of weather conditions to account for external factors.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real-time GPS data for dynamic route adjustments.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33951" y="6551771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have built a reliable delivery time prediction model with stable performance that is scalable, deployable, and business-ready.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6296620"/>
            <a:ext cx="30480" cy="1236107"/>
          </a:xfrm>
          <a:prstGeom prst="rect">
            <a:avLst/>
          </a:prstGeom>
          <a:solidFill>
            <a:srgbClr val="E7BF6A"/>
          </a:solidFill>
          <a:ln/>
        </p:spPr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DB9FB8E-1529-021E-D135-93D894A8547F}"/>
              </a:ext>
            </a:extLst>
          </p:cNvPr>
          <p:cNvSpPr/>
          <p:nvPr/>
        </p:nvSpPr>
        <p:spPr>
          <a:xfrm>
            <a:off x="12758569" y="7642622"/>
            <a:ext cx="1871831" cy="58697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75203" y="530543"/>
            <a:ext cx="859036" cy="344091"/>
          </a:xfrm>
          <a:prstGeom prst="roundRect">
            <a:avLst>
              <a:gd name="adj" fmla="val 18840"/>
            </a:avLst>
          </a:prstGeom>
          <a:solidFill>
            <a:srgbClr val="F8ECD3"/>
          </a:solidFill>
          <a:ln/>
        </p:spPr>
      </p:sp>
      <p:sp>
        <p:nvSpPr>
          <p:cNvPr id="3" name="Text 1"/>
          <p:cNvSpPr/>
          <p:nvPr/>
        </p:nvSpPr>
        <p:spPr>
          <a:xfrm>
            <a:off x="790932" y="588407"/>
            <a:ext cx="627578" cy="228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75203" y="940237"/>
            <a:ext cx="5774888" cy="482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6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Challenge: </a:t>
            </a:r>
          </a:p>
          <a:p>
            <a:pPr marL="0" indent="0" algn="l">
              <a:lnSpc>
                <a:spcPts val="3750"/>
              </a:lnSpc>
              <a:buNone/>
            </a:pPr>
            <a:endParaRPr lang="en-US" sz="6000" dirty="0">
              <a:solidFill>
                <a:srgbClr val="2C2926"/>
              </a:solidFill>
              <a:latin typeface="Bricolage Grotesque Semi Bold" pitchFamily="34" charset="0"/>
              <a:ea typeface="Bricolage Grotesque Semi Bold" pitchFamily="34" charset="-122"/>
              <a:cs typeface="Bricolage Grotesque Semi Bold" pitchFamily="34" charset="-120"/>
            </a:endParaRPr>
          </a:p>
          <a:p>
            <a:pPr marL="0" indent="0" algn="l">
              <a:lnSpc>
                <a:spcPts val="3750"/>
              </a:lnSpc>
              <a:buNone/>
            </a:pPr>
            <a:r>
              <a:rPr lang="en-US" sz="6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Inaccurate ETAs</a:t>
            </a:r>
            <a:endParaRPr lang="en-US" sz="6000" dirty="0"/>
          </a:p>
        </p:txBody>
      </p:sp>
      <p:sp>
        <p:nvSpPr>
          <p:cNvPr id="5" name="Text 3"/>
          <p:cNvSpPr/>
          <p:nvPr/>
        </p:nvSpPr>
        <p:spPr>
          <a:xfrm>
            <a:off x="675203" y="3829050"/>
            <a:ext cx="8467249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Food delivery platforms frequently struggle with unreliable estimated arrival times (ETAs).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75203" y="4262199"/>
            <a:ext cx="8467249" cy="971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 deliveries erode customer trust and loyalty.</a:t>
            </a:r>
            <a:endParaRPr lang="en-US" sz="16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Inaccurate predictions negatively impact platform ratings and reviews.</a:t>
            </a:r>
            <a:endParaRPr lang="en-US" sz="16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Operational disruptions and increased customer support inquiries.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75203" y="5381149"/>
            <a:ext cx="8467249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solution aims to transform this challenge into a competitive advantage.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607" y="1853208"/>
            <a:ext cx="4342090" cy="578941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A019322-5633-C062-166E-16F53BB11B76}"/>
              </a:ext>
            </a:extLst>
          </p:cNvPr>
          <p:cNvSpPr/>
          <p:nvPr/>
        </p:nvSpPr>
        <p:spPr>
          <a:xfrm>
            <a:off x="12758569" y="7642622"/>
            <a:ext cx="1871831" cy="58697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9503" y="624959"/>
            <a:ext cx="2186702" cy="423148"/>
          </a:xfrm>
          <a:prstGeom prst="roundRect">
            <a:avLst>
              <a:gd name="adj" fmla="val 17912"/>
            </a:avLst>
          </a:prstGeom>
          <a:solidFill>
            <a:srgbClr val="F8ECD3"/>
          </a:solidFill>
          <a:ln/>
        </p:spPr>
      </p:sp>
      <p:sp>
        <p:nvSpPr>
          <p:cNvPr id="3" name="Text 1"/>
          <p:cNvSpPr/>
          <p:nvPr/>
        </p:nvSpPr>
        <p:spPr>
          <a:xfrm>
            <a:off x="924758" y="692587"/>
            <a:ext cx="1916192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89503" y="1137761"/>
            <a:ext cx="10721459" cy="563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Predicting Delivery Time: Key Operational Factors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89503" y="2038112"/>
            <a:ext cx="13051393" cy="359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predictive model leverages several critical operational factors to forecast delivery times accurately.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89503" y="2988588"/>
            <a:ext cx="6413540" cy="2026682"/>
          </a:xfrm>
          <a:prstGeom prst="roundRect">
            <a:avLst>
              <a:gd name="adj" fmla="val 7219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03" y="2958108"/>
            <a:ext cx="6413540" cy="121920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898" y="2650331"/>
            <a:ext cx="676632" cy="6766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60899" y="2819519"/>
            <a:ext cx="270629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1045488" y="3552468"/>
            <a:ext cx="294036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Distance to Customer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045488" y="4039433"/>
            <a:ext cx="5901571" cy="719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geographic distance between the restaurant and the delivery location.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427357" y="2988588"/>
            <a:ext cx="6413540" cy="2026682"/>
          </a:xfrm>
          <a:prstGeom prst="roundRect">
            <a:avLst>
              <a:gd name="adj" fmla="val 7219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357" y="2958108"/>
            <a:ext cx="6413540" cy="121920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751" y="2650331"/>
            <a:ext cx="676632" cy="67663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498753" y="2819519"/>
            <a:ext cx="270629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6" name="Text 10"/>
          <p:cNvSpPr/>
          <p:nvPr/>
        </p:nvSpPr>
        <p:spPr>
          <a:xfrm>
            <a:off x="7683341" y="3552468"/>
            <a:ext cx="316825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Delivery Partner Profile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683341" y="4039433"/>
            <a:ext cx="5901571" cy="719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Factors related to the rider, including historical performance and efficiency.</a:t>
            </a:r>
            <a:endParaRPr lang="en-US" sz="1750" dirty="0"/>
          </a:p>
        </p:txBody>
      </p:sp>
      <p:sp>
        <p:nvSpPr>
          <p:cNvPr id="18" name="Shape 12"/>
          <p:cNvSpPr/>
          <p:nvPr/>
        </p:nvSpPr>
        <p:spPr>
          <a:xfrm>
            <a:off x="789503" y="5577840"/>
            <a:ext cx="6413540" cy="2026682"/>
          </a:xfrm>
          <a:prstGeom prst="roundRect">
            <a:avLst>
              <a:gd name="adj" fmla="val 7219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03" y="5547360"/>
            <a:ext cx="6413540" cy="121920"/>
          </a:xfrm>
          <a:prstGeom prst="rect">
            <a:avLst/>
          </a:prstGeom>
        </p:spPr>
      </p:pic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898" y="5239583"/>
            <a:ext cx="676632" cy="676632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3860899" y="5408771"/>
            <a:ext cx="270629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22" name="Text 14"/>
          <p:cNvSpPr/>
          <p:nvPr/>
        </p:nvSpPr>
        <p:spPr>
          <a:xfrm>
            <a:off x="1045488" y="6141720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Order Type</a:t>
            </a:r>
            <a:endParaRPr lang="en-US" sz="2200" dirty="0"/>
          </a:p>
        </p:txBody>
      </p:sp>
      <p:sp>
        <p:nvSpPr>
          <p:cNvPr id="23" name="Text 15"/>
          <p:cNvSpPr/>
          <p:nvPr/>
        </p:nvSpPr>
        <p:spPr>
          <a:xfrm>
            <a:off x="1045488" y="6628686"/>
            <a:ext cx="5901571" cy="719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Characteristics of the order itself (e.g., small, large, complex items).</a:t>
            </a:r>
            <a:endParaRPr lang="en-US" sz="1750" dirty="0"/>
          </a:p>
        </p:txBody>
      </p:sp>
      <p:sp>
        <p:nvSpPr>
          <p:cNvPr id="24" name="Shape 16"/>
          <p:cNvSpPr/>
          <p:nvPr/>
        </p:nvSpPr>
        <p:spPr>
          <a:xfrm>
            <a:off x="7427357" y="5577840"/>
            <a:ext cx="6413540" cy="2026682"/>
          </a:xfrm>
          <a:prstGeom prst="roundRect">
            <a:avLst>
              <a:gd name="adj" fmla="val 7219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357" y="5547360"/>
            <a:ext cx="6413540" cy="121920"/>
          </a:xfrm>
          <a:prstGeom prst="rect">
            <a:avLst/>
          </a:prstGeom>
        </p:spPr>
      </p:pic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751" y="5239583"/>
            <a:ext cx="676632" cy="676632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10498753" y="5408771"/>
            <a:ext cx="270629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8" name="Text 18"/>
          <p:cNvSpPr/>
          <p:nvPr/>
        </p:nvSpPr>
        <p:spPr>
          <a:xfrm>
            <a:off x="7683341" y="6141720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Vehicle Type</a:t>
            </a:r>
            <a:endParaRPr lang="en-US" sz="2200" dirty="0"/>
          </a:p>
        </p:txBody>
      </p:sp>
      <p:sp>
        <p:nvSpPr>
          <p:cNvPr id="29" name="Text 19"/>
          <p:cNvSpPr/>
          <p:nvPr/>
        </p:nvSpPr>
        <p:spPr>
          <a:xfrm>
            <a:off x="7683341" y="6628686"/>
            <a:ext cx="5901571" cy="719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 of transportation used for delivery (e.g., car, scooter, bike).</a:t>
            </a:r>
            <a:endParaRPr lang="en-US" sz="175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94DC35-4850-71BC-D67D-AD4F693EAAEA}"/>
              </a:ext>
            </a:extLst>
          </p:cNvPr>
          <p:cNvSpPr/>
          <p:nvPr/>
        </p:nvSpPr>
        <p:spPr>
          <a:xfrm>
            <a:off x="12758569" y="7642622"/>
            <a:ext cx="1871831" cy="58697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40869"/>
            <a:ext cx="1903452" cy="426244"/>
          </a:xfrm>
          <a:prstGeom prst="roundRect">
            <a:avLst>
              <a:gd name="adj" fmla="val 17880"/>
            </a:avLst>
          </a:prstGeom>
          <a:solidFill>
            <a:srgbClr val="F8ECD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308854"/>
            <a:ext cx="163127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IMPACT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757839"/>
            <a:ext cx="1076860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Driving Value: Enhanced Reliability and Efficiency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26649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Accurate ETAs translate directly into tangible business benefits across the platform.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283029"/>
            <a:ext cx="6407944" cy="1739384"/>
          </a:xfrm>
          <a:prstGeom prst="roundRect">
            <a:avLst>
              <a:gd name="adj" fmla="val 841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3283029"/>
            <a:ext cx="121920" cy="173938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142524" y="3540323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Higher Customer Satisfaction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42524" y="4039314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Reliable predictions foster trust and improve the overall user experience, leading to repeat business.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3283029"/>
            <a:ext cx="6408063" cy="1739384"/>
          </a:xfrm>
          <a:prstGeom prst="roundRect">
            <a:avLst>
              <a:gd name="adj" fmla="val 841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3283029"/>
            <a:ext cx="121920" cy="173938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777282" y="3540323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Better Rider Allocation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777282" y="4039314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dispatching and routing based on precise ETAs, maximizing delivery efficiency.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93790" y="5249228"/>
            <a:ext cx="6407944" cy="1739384"/>
          </a:xfrm>
          <a:prstGeom prst="roundRect">
            <a:avLst>
              <a:gd name="adj" fmla="val 841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5249228"/>
            <a:ext cx="121920" cy="173938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142524" y="5506522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Cancellations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1142524" y="6005513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Fewer surprises mean fewer last-minute order cancellations, preserving revenue.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5249228"/>
            <a:ext cx="6408063" cy="1739384"/>
          </a:xfrm>
          <a:prstGeom prst="roundRect">
            <a:avLst>
              <a:gd name="adj" fmla="val 841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5249228"/>
            <a:ext cx="121920" cy="173938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683943" y="5506522"/>
            <a:ext cx="39887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Improved Platform Reliability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777282" y="599694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more predictable service builds a strong reputation and competitive advantage in the market.</a:t>
            </a:r>
            <a:endParaRPr lang="en-US" sz="175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D7DEA15-A4AE-0EF7-CD0D-0819BF3D05B6}"/>
              </a:ext>
            </a:extLst>
          </p:cNvPr>
          <p:cNvSpPr/>
          <p:nvPr/>
        </p:nvSpPr>
        <p:spPr>
          <a:xfrm>
            <a:off x="12758569" y="7642622"/>
            <a:ext cx="1871831" cy="58697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3302" y="954048"/>
            <a:ext cx="1450896" cy="362903"/>
          </a:xfrm>
          <a:prstGeom prst="roundRect">
            <a:avLst>
              <a:gd name="adj" fmla="val 18607"/>
            </a:avLst>
          </a:prstGeom>
          <a:solidFill>
            <a:srgbClr val="F8ECD3"/>
          </a:solidFill>
          <a:ln/>
        </p:spPr>
      </p:sp>
      <p:sp>
        <p:nvSpPr>
          <p:cNvPr id="3" name="Text 1"/>
          <p:cNvSpPr/>
          <p:nvPr/>
        </p:nvSpPr>
        <p:spPr>
          <a:xfrm>
            <a:off x="823793" y="1014293"/>
            <a:ext cx="1209913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INSIGHTS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03302" y="1388150"/>
            <a:ext cx="7763947" cy="502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Dataset Overview &amp; Feature Importance</a:t>
            </a:r>
            <a:endParaRPr lang="en-US" sz="3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02" y="2357914"/>
            <a:ext cx="8423791" cy="47172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25013" y="2438162"/>
            <a:ext cx="4309586" cy="606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revealed key insights into the factors driving delivery times: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625013" y="3204567"/>
            <a:ext cx="4309586" cy="1274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Variable: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Delivery Time (minutes)</a:t>
            </a:r>
            <a:endParaRPr lang="en-US" sz="1550" dirty="0"/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Features: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Distance, Partner Ratings, Partner Age, Order Type, Vehicle Type, etc.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625013" y="4657368"/>
            <a:ext cx="2511981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Key Observations: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625013" y="5149334"/>
            <a:ext cx="4309586" cy="1943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1D1D1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Distance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the strongest predictor of delivery duration.</a:t>
            </a:r>
            <a:endParaRPr lang="en-US" sz="1550" dirty="0"/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Delivery partner </a:t>
            </a:r>
            <a:r>
              <a:rPr lang="en-US" sz="1550" dirty="0">
                <a:solidFill>
                  <a:srgbClr val="1D1D1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ratings</a:t>
            </a: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significantly influence performance.</a:t>
            </a:r>
            <a:endParaRPr lang="en-US" sz="1550" dirty="0"/>
          </a:p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5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 type and vehicle type have a comparatively minor impact.</a:t>
            </a:r>
            <a:endParaRPr lang="en-US" sz="155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9A68D6-0E71-67B6-BB18-EF1065F892DF}"/>
              </a:ext>
            </a:extLst>
          </p:cNvPr>
          <p:cNvSpPr/>
          <p:nvPr/>
        </p:nvSpPr>
        <p:spPr>
          <a:xfrm>
            <a:off x="12758569" y="7642622"/>
            <a:ext cx="1871831" cy="58697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83206"/>
            <a:ext cx="1695331" cy="426244"/>
          </a:xfrm>
          <a:prstGeom prst="roundRect">
            <a:avLst>
              <a:gd name="adj" fmla="val 17880"/>
            </a:avLst>
          </a:prstGeom>
          <a:solidFill>
            <a:srgbClr val="F8ECD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951190"/>
            <a:ext cx="142315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METHODOLOGY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00175"/>
            <a:ext cx="950559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Feature Engineering &amp; Preprocessing Steps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23073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Rigorous data preparation is crucial for model accuracy and reliability.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292536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80410"/>
            <a:ext cx="6407944" cy="3048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93790" y="3454717"/>
            <a:ext cx="33200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Handling Missing Values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945136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Strategically imputed or removed incomplete data points to maintain dataset integrity.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28548" y="292536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3280410"/>
            <a:ext cx="6408063" cy="3048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428548" y="3454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One-Hot Encoding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428548" y="3945136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Converted categorical variables into a numerical format suitable for machine learning models, dropping redundant categories.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93790" y="543067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763101"/>
            <a:ext cx="6407944" cy="3048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93790" y="5960031"/>
            <a:ext cx="30681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Train-Test Split (80-20)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93790" y="645044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Divided data into training and validation sets to ensure unbiased model evaluation.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428548" y="543067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548" y="5763101"/>
            <a:ext cx="6408063" cy="3048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428548" y="5960031"/>
            <a:ext cx="51262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Interaction Feature: Distance x Rating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428548" y="6450449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 new feature to capture combined effects of distance and delivery partner efficiency.</a:t>
            </a:r>
            <a:endParaRPr lang="en-US" sz="175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71A9C3-007F-E974-1222-F11EF75833B7}"/>
              </a:ext>
            </a:extLst>
          </p:cNvPr>
          <p:cNvSpPr/>
          <p:nvPr/>
        </p:nvSpPr>
        <p:spPr>
          <a:xfrm>
            <a:off x="12758569" y="7642622"/>
            <a:ext cx="1871831" cy="58697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6873" y="819269"/>
            <a:ext cx="1673066" cy="341590"/>
          </a:xfrm>
          <a:prstGeom prst="roundRect">
            <a:avLst>
              <a:gd name="adj" fmla="val 18870"/>
            </a:avLst>
          </a:prstGeom>
          <a:solidFill>
            <a:srgbClr val="F8ECD3"/>
          </a:solidFill>
          <a:ln/>
        </p:spPr>
      </p:sp>
      <p:sp>
        <p:nvSpPr>
          <p:cNvPr id="3" name="Text 1"/>
          <p:cNvSpPr/>
          <p:nvPr/>
        </p:nvSpPr>
        <p:spPr>
          <a:xfrm>
            <a:off x="811887" y="876776"/>
            <a:ext cx="1443038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SELECTION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696873" y="1225748"/>
            <a:ext cx="8109823" cy="479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Gradient Boosting: Our Chosen Architecture</a:t>
            </a:r>
            <a:endParaRPr lang="en-US" sz="3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73" y="2130861"/>
            <a:ext cx="7700250" cy="513349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96873" y="6981230"/>
            <a:ext cx="8439983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9612392" y="2102168"/>
            <a:ext cx="4328636" cy="849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 experimenting with various models, Gradient Boosting emerged as the optimal choice: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612392" y="3097530"/>
            <a:ext cx="4328636" cy="266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Sequential Error Correction:</a:t>
            </a: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Builds trees iteratively, correcting errors from previous predictions.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Non-Linear Relationships:</a:t>
            </a: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Effectively captures complex patterns between features.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Robustness to Outliers:</a:t>
            </a: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Less sensitive to unusual data points compared to other models.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9612392" y="5921216"/>
            <a:ext cx="2793921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Final Model Parameters: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612392" y="6383060"/>
            <a:ext cx="4328636" cy="962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n_estimators:</a:t>
            </a: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300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learning_rate:</a:t>
            </a: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0.05</a:t>
            </a:r>
            <a:endParaRPr lang="en-US" sz="1500" dirty="0"/>
          </a:p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50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max_depth:</a:t>
            </a: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4</a:t>
            </a:r>
            <a:endParaRPr lang="en-US" sz="15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304944-6D77-A556-9C85-37FF2D66A0B7}"/>
              </a:ext>
            </a:extLst>
          </p:cNvPr>
          <p:cNvSpPr/>
          <p:nvPr/>
        </p:nvSpPr>
        <p:spPr>
          <a:xfrm>
            <a:off x="12758569" y="7642622"/>
            <a:ext cx="1871831" cy="58697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41108"/>
            <a:ext cx="1067633" cy="426244"/>
          </a:xfrm>
          <a:prstGeom prst="roundRect">
            <a:avLst>
              <a:gd name="adj" fmla="val 17880"/>
            </a:avLst>
          </a:prstGeom>
          <a:solidFill>
            <a:srgbClr val="F8ECD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309092"/>
            <a:ext cx="79545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758077"/>
            <a:ext cx="750200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Evaluation Metrics &amp; Performance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26652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model demonstrates strong predictive performance, meeting operational requirements.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39661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5.68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1455420" y="44284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MAE (Minutes)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491882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 Absolute Error: Average absolute difference between predicted and actual delivery times.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235893" y="339661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7.24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5897523" y="44284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RMSE (Minutes)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491882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Root Mean Squared Error: Provides a measure of the magnitude of the errors.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77995" y="3396615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5.68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288429" y="4428411"/>
            <a:ext cx="29377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Cross-Validation MAE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77995" y="491882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Confirms consistent performance across different data subsets, indicating model stability.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2626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Interpretation: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 average, our prediction error is approximately 5-6 minutes, which is operationally acceptable for food delivery logistics, minimizing disruption and maximizing customer satisfaction.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3979F34-C472-51E4-97E7-7D9FE6829F5D}"/>
              </a:ext>
            </a:extLst>
          </p:cNvPr>
          <p:cNvSpPr/>
          <p:nvPr/>
        </p:nvSpPr>
        <p:spPr>
          <a:xfrm>
            <a:off x="12758569" y="7642622"/>
            <a:ext cx="1871831" cy="58697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02807" y="497324"/>
            <a:ext cx="1119426" cy="288846"/>
          </a:xfrm>
          <a:prstGeom prst="roundRect">
            <a:avLst>
              <a:gd name="adj" fmla="val 19598"/>
            </a:avLst>
          </a:prstGeom>
          <a:solidFill>
            <a:srgbClr val="F8ECD3"/>
          </a:solidFill>
          <a:ln/>
        </p:spPr>
      </p:sp>
      <p:sp>
        <p:nvSpPr>
          <p:cNvPr id="3" name="Text 1"/>
          <p:cNvSpPr/>
          <p:nvPr/>
        </p:nvSpPr>
        <p:spPr>
          <a:xfrm>
            <a:off x="1603891" y="547807"/>
            <a:ext cx="917258" cy="187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DEPLOYMENT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1502807" y="836176"/>
            <a:ext cx="7215545" cy="421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Seamless Integration into Existing Platforms</a:t>
            </a:r>
            <a:endParaRPr lang="en-US" sz="2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670" y="1444943"/>
            <a:ext cx="11528941" cy="497157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26419" y="5473720"/>
            <a:ext cx="2615543" cy="32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Show ETA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2326419" y="4322881"/>
            <a:ext cx="2615543" cy="32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Predict ETA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2326419" y="3183666"/>
            <a:ext cx="2615543" cy="32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Extract Features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326419" y="2032827"/>
            <a:ext cx="2615543" cy="32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User Orders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1502807" y="6557248"/>
            <a:ext cx="11624786" cy="234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model is designed for straightforward deployment, ensuring real-time ETA predictions for users.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1502807" y="6932771"/>
            <a:ext cx="11624786" cy="799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Trained model saved as a </a:t>
            </a:r>
            <a:r>
              <a:rPr lang="en-US" sz="1300" dirty="0">
                <a:solidFill>
                  <a:srgbClr val="2C292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.pkl</a:t>
            </a: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file for easy integration.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 be deployed using flexible backend frameworks like Flask or FastAPI.</a:t>
            </a:r>
            <a:endParaRPr lang="en-US" sz="1300" dirty="0"/>
          </a:p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3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Integrates seamlessly into existing platform APIs, minimizing development overhead.</a:t>
            </a:r>
            <a:endParaRPr lang="en-US" sz="13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9148C5F-0A21-894B-002B-F291168D909E}"/>
              </a:ext>
            </a:extLst>
          </p:cNvPr>
          <p:cNvSpPr/>
          <p:nvPr/>
        </p:nvSpPr>
        <p:spPr>
          <a:xfrm>
            <a:off x="12758569" y="7642622"/>
            <a:ext cx="1871831" cy="58697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805</Words>
  <Application>Microsoft Office PowerPoint</Application>
  <PresentationFormat>Custom</PresentationFormat>
  <Paragraphs>117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Consolas</vt:lpstr>
      <vt:lpstr>Inter</vt:lpstr>
      <vt:lpstr>Bricolage Grotesque Light</vt:lpstr>
      <vt:lpstr>Bricolage Grotesque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Prasan Baligar</cp:lastModifiedBy>
  <cp:revision>3</cp:revision>
  <dcterms:created xsi:type="dcterms:W3CDTF">2026-02-13T08:01:15Z</dcterms:created>
  <dcterms:modified xsi:type="dcterms:W3CDTF">2026-02-13T08:07:46Z</dcterms:modified>
</cp:coreProperties>
</file>